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96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5" r:id="rId16"/>
    <p:sldId id="298" r:id="rId17"/>
    <p:sldId id="297" r:id="rId18"/>
    <p:sldId id="26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5638" autoAdjust="0"/>
  </p:normalViewPr>
  <p:slideViewPr>
    <p:cSldViewPr snapToGrid="0">
      <p:cViewPr varScale="1">
        <p:scale>
          <a:sx n="56" d="100"/>
          <a:sy n="56" d="100"/>
        </p:scale>
        <p:origin x="1228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lando Rodriguez" userId="111b23d3-e44b-4bdb-b7c3-7bc0b247393c" providerId="ADAL" clId="{CD6B8129-1223-480C-B907-89423F77755B}"/>
    <pc:docChg chg="undo custSel modSld">
      <pc:chgData name="Rolando Rodriguez" userId="111b23d3-e44b-4bdb-b7c3-7bc0b247393c" providerId="ADAL" clId="{CD6B8129-1223-480C-B907-89423F77755B}" dt="2024-07-24T22:28:14.273" v="1"/>
      <pc:docMkLst>
        <pc:docMk/>
      </pc:docMkLst>
      <pc:sldChg chg="modSp mod">
        <pc:chgData name="Rolando Rodriguez" userId="111b23d3-e44b-4bdb-b7c3-7bc0b247393c" providerId="ADAL" clId="{CD6B8129-1223-480C-B907-89423F77755B}" dt="2024-07-24T22:28:14.273" v="1"/>
        <pc:sldMkLst>
          <pc:docMk/>
          <pc:sldMk cId="3524432449" sldId="292"/>
        </pc:sldMkLst>
        <pc:spChg chg="mod">
          <ac:chgData name="Rolando Rodriguez" userId="111b23d3-e44b-4bdb-b7c3-7bc0b247393c" providerId="ADAL" clId="{CD6B8129-1223-480C-B907-89423F77755B}" dt="2024-07-24T22:28:14.273" v="1"/>
          <ac:spMkLst>
            <pc:docMk/>
            <pc:sldMk cId="3524432449" sldId="292"/>
            <ac:spMk id="32" creationId="{3504A220-681D-266A-B49C-52FED4A6971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24/07/2024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7.png"/><Relationship Id="rId7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mailto:cristian.zuluaga@nrc.no" TargetMode="External"/><Relationship Id="rId3" Type="http://schemas.openxmlformats.org/officeDocument/2006/relationships/hyperlink" Target="mailto:luacuna@mineducacion.gov.co" TargetMode="External"/><Relationship Id="rId7" Type="http://schemas.openxmlformats.org/officeDocument/2006/relationships/hyperlink" Target="mailto:nancy.ortiz@nrc.n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a.trujill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Relationship Id="rId9" Type="http://schemas.openxmlformats.org/officeDocument/2006/relationships/hyperlink" Target="mailto:maicol.nieto@nrc.no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48.png"/><Relationship Id="rId7" Type="http://schemas.openxmlformats.org/officeDocument/2006/relationships/image" Target="../media/image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8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emf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emf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emf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en 46 IE y 14 SE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Jorge Ramírez  - Coordinador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jorge.ramirez@nrc.no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Maria del Pilar Trujillo - Gerente  Educación Área 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maria.trujillo@nrc.no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Nancy Ortiz – Coordinadora Educación Área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nancy.ortiz@nrc.no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Cristian Zuluaga  - Coordinador de Educación Área Centro URR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cristian.zuluaga@nrc.no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# de julio de 2024 – Hora: 10:00 a.m.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52063" y="19777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2F0AF70-59DE-F1CC-C472-1AF3BCD7C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956454"/>
              </p:ext>
            </p:extLst>
          </p:nvPr>
        </p:nvGraphicFramePr>
        <p:xfrm>
          <a:off x="2239566" y="1184580"/>
          <a:ext cx="7860138" cy="4562455"/>
        </p:xfrm>
        <a:graphic>
          <a:graphicData uri="http://schemas.openxmlformats.org/drawingml/2006/table">
            <a:tbl>
              <a:tblPr/>
              <a:tblGrid>
                <a:gridCol w="1450446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938524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863869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778548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735888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18573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732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ANTIOQUIA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2636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CAQUETÁ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78478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09253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CESAR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24669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CHOCÓ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72812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8809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META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NARIÑO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4355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800" b="1" dirty="0"/>
                        <a:t>SED NORTE DE SANTANDER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63991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PUTUMAYO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291260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TOLIMA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67367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QUIBDÓ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52588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SOACHA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09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TUMACO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909675"/>
                  </a:ext>
                </a:extLst>
              </a:tr>
              <a:tr h="16530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2.231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1.895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62309"/>
                  </a:ext>
                </a:extLst>
              </a:tr>
            </a:tbl>
          </a:graphicData>
        </a:graphic>
      </p:graphicFrame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10118979" y="6096339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47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192857" y="227699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36%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192857" y="1567990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64%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44384" y="1338975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4971" y="2145588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7444" y="327139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289175" y="343351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82%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708/868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266" y="247156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242590" y="250401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50901" y="5331924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266" y="152607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279196" y="176251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98%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77444" y="4347875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1184021" y="4511692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79395" y="5440568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1255932" y="5610337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440511" y="3500796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11092635" y="3505047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11092635" y="4015115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92%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37848" y="464068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0" name="Isosceles Triangle 34">
            <a:extLst>
              <a:ext uri="{FF2B5EF4-FFF2-40B4-BE49-F238E27FC236}">
                <a16:creationId xmlns:a16="http://schemas.microsoft.com/office/drawing/2014/main" id="{46EEF575-5509-CAC1-CC95-9DA151B2FCA9}"/>
              </a:ext>
            </a:extLst>
          </p:cNvPr>
          <p:cNvSpPr/>
          <p:nvPr/>
        </p:nvSpPr>
        <p:spPr>
          <a:xfrm rot="5400000">
            <a:off x="278571" y="2176645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2BA21DA-67E6-A350-E3E0-CF4C502A7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8472" y="4190869"/>
            <a:ext cx="2001246" cy="1986517"/>
          </a:xfrm>
          <a:prstGeom prst="rect">
            <a:avLst/>
          </a:prstGeom>
        </p:spPr>
      </p:pic>
      <p:sp>
        <p:nvSpPr>
          <p:cNvPr id="12" name="CuadroTexto 15">
            <a:extLst>
              <a:ext uri="{FF2B5EF4-FFF2-40B4-BE49-F238E27FC236}">
                <a16:creationId xmlns:a16="http://schemas.microsoft.com/office/drawing/2014/main" id="{02F7888A-C587-E9BE-D23A-809E369ACECD}"/>
              </a:ext>
            </a:extLst>
          </p:cNvPr>
          <p:cNvSpPr txBox="1"/>
          <p:nvPr/>
        </p:nvSpPr>
        <p:spPr>
          <a:xfrm>
            <a:off x="662671" y="2667363"/>
            <a:ext cx="28876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Participantes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formación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(290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25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directivos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administrativos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13 Enlaces FUCEPAZ.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Temáticas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Andragogía, normatividad EPJA, rutas inclusión de metodologías flexibles, gobernabilidad, autonomía en el territorio</a:t>
            </a:r>
          </a:p>
        </p:txBody>
      </p:sp>
      <p:sp>
        <p:nvSpPr>
          <p:cNvPr id="13" name="Rectángulo 6">
            <a:extLst>
              <a:ext uri="{FF2B5EF4-FFF2-40B4-BE49-F238E27FC236}">
                <a16:creationId xmlns:a16="http://schemas.microsoft.com/office/drawing/2014/main" id="{91566B08-29B9-AC56-4012-6B4844AF7612}"/>
              </a:ext>
            </a:extLst>
          </p:cNvPr>
          <p:cNvSpPr/>
          <p:nvPr/>
        </p:nvSpPr>
        <p:spPr>
          <a:xfrm>
            <a:off x="1327904" y="2463104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14" name="CuadroTexto 5">
            <a:extLst>
              <a:ext uri="{FF2B5EF4-FFF2-40B4-BE49-F238E27FC236}">
                <a16:creationId xmlns:a16="http://schemas.microsoft.com/office/drawing/2014/main" id="{1EC166B4-55B1-CBC1-F3B5-5991E144D63D}"/>
              </a:ext>
            </a:extLst>
          </p:cNvPr>
          <p:cNvSpPr txBox="1"/>
          <p:nvPr/>
        </p:nvSpPr>
        <p:spPr>
          <a:xfrm>
            <a:off x="1115211" y="1865967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333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16F75C1-8F4D-1362-C077-60E5DAF4E7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19644" y="4761420"/>
            <a:ext cx="1889311" cy="1387781"/>
          </a:xfrm>
          <a:prstGeom prst="rect">
            <a:avLst/>
          </a:prstGeom>
        </p:spPr>
      </p:pic>
      <p:pic>
        <p:nvPicPr>
          <p:cNvPr id="16" name="Graphic 16">
            <a:extLst>
              <a:ext uri="{FF2B5EF4-FFF2-40B4-BE49-F238E27FC236}">
                <a16:creationId xmlns:a16="http://schemas.microsoft.com/office/drawing/2014/main" id="{D0619A96-72D8-6C92-0998-9FFB4FA8AB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9491" y="4643101"/>
            <a:ext cx="1421429" cy="1611501"/>
          </a:xfrm>
          <a:prstGeom prst="rect">
            <a:avLst/>
          </a:prstGeom>
        </p:spPr>
      </p:pic>
      <p:sp>
        <p:nvSpPr>
          <p:cNvPr id="19" name="Isosceles Triangle 34">
            <a:extLst>
              <a:ext uri="{FF2B5EF4-FFF2-40B4-BE49-F238E27FC236}">
                <a16:creationId xmlns:a16="http://schemas.microsoft.com/office/drawing/2014/main" id="{BDFF3007-B7B8-543D-DA47-AAA82581CA21}"/>
              </a:ext>
            </a:extLst>
          </p:cNvPr>
          <p:cNvSpPr/>
          <p:nvPr/>
        </p:nvSpPr>
        <p:spPr>
          <a:xfrm rot="5400000">
            <a:off x="4422415" y="2135534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E810037A-393F-7318-7A80-B549289F7AF4}"/>
              </a:ext>
            </a:extLst>
          </p:cNvPr>
          <p:cNvSpPr txBox="1"/>
          <p:nvPr/>
        </p:nvSpPr>
        <p:spPr>
          <a:xfrm>
            <a:off x="4930115" y="2589505"/>
            <a:ext cx="306379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 pedagógicos (Centros de interés, iniciativas comunes):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Laboratorios pedagógicos donde los estudiantes consolidan proyectos que permiten la reflexión sobre las condiciones sociales, culturales, políticas y económicas de sus comunicades alrededor de la paz, para desarrollar herramientas personales, comunitarias y sociales que contribuyan a los objetivos del Acuerdo Final.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Enfoques de la PPRCNE: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reconciliación, convivencia, y no estigmatización.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Sub-enfoques</a:t>
            </a: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equidad de género, ciudadanía y paz, medio ambiente y verdad y justicia. Áreas básicas del conocimiento. 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0F48F099-F028-0D9E-C491-CF4A61F59576}"/>
              </a:ext>
            </a:extLst>
          </p:cNvPr>
          <p:cNvSpPr/>
          <p:nvPr/>
        </p:nvSpPr>
        <p:spPr>
          <a:xfrm>
            <a:off x="5895227" y="2393906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5">
            <a:extLst>
              <a:ext uri="{FF2B5EF4-FFF2-40B4-BE49-F238E27FC236}">
                <a16:creationId xmlns:a16="http://schemas.microsoft.com/office/drawing/2014/main" id="{136371CA-AA09-8B91-DE6D-A6B58A2628F8}"/>
              </a:ext>
            </a:extLst>
          </p:cNvPr>
          <p:cNvSpPr txBox="1"/>
          <p:nvPr/>
        </p:nvSpPr>
        <p:spPr>
          <a:xfrm>
            <a:off x="5682534" y="1796769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Isosceles Triangle 34">
            <a:extLst>
              <a:ext uri="{FF2B5EF4-FFF2-40B4-BE49-F238E27FC236}">
                <a16:creationId xmlns:a16="http://schemas.microsoft.com/office/drawing/2014/main" id="{79844978-E746-182C-43D3-8DA9EECE8B1F}"/>
              </a:ext>
            </a:extLst>
          </p:cNvPr>
          <p:cNvSpPr/>
          <p:nvPr/>
        </p:nvSpPr>
        <p:spPr>
          <a:xfrm rot="5400000">
            <a:off x="8932171" y="2058327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adroTexto 15">
            <a:extLst>
              <a:ext uri="{FF2B5EF4-FFF2-40B4-BE49-F238E27FC236}">
                <a16:creationId xmlns:a16="http://schemas.microsoft.com/office/drawing/2014/main" id="{BFB1157E-7614-EB97-50CD-376FC96ED09A}"/>
              </a:ext>
            </a:extLst>
          </p:cNvPr>
          <p:cNvSpPr txBox="1"/>
          <p:nvPr/>
        </p:nvSpPr>
        <p:spPr>
          <a:xfrm>
            <a:off x="9210786" y="2429735"/>
            <a:ext cx="277600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Jóvenes y adultos de 14 años en adelante identificados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leen ni escriben identificados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596 hogares (Antioquia, Caquetá, Cauca, Cesar, Chocó, Guaviare, La Guajira, Meta, Nariño, Norte de Santander, Putumayo, Tolima)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1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 través de 28 Enlaces territoriales de Educación FUCEPAZ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ángulo 6">
            <a:extLst>
              <a:ext uri="{FF2B5EF4-FFF2-40B4-BE49-F238E27FC236}">
                <a16:creationId xmlns:a16="http://schemas.microsoft.com/office/drawing/2014/main" id="{B261EF74-3844-109F-6F87-0C30A41ED9CF}"/>
              </a:ext>
            </a:extLst>
          </p:cNvPr>
          <p:cNvSpPr/>
          <p:nvPr/>
        </p:nvSpPr>
        <p:spPr>
          <a:xfrm>
            <a:off x="10027776" y="228006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7" name="CuadroTexto 5">
            <a:extLst>
              <a:ext uri="{FF2B5EF4-FFF2-40B4-BE49-F238E27FC236}">
                <a16:creationId xmlns:a16="http://schemas.microsoft.com/office/drawing/2014/main" id="{9B755C74-F60D-7F80-12F8-A49BAA888C7B}"/>
              </a:ext>
            </a:extLst>
          </p:cNvPr>
          <p:cNvSpPr txBox="1"/>
          <p:nvPr/>
        </p:nvSpPr>
        <p:spPr>
          <a:xfrm>
            <a:off x="9815083" y="1682930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630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Graphic 47">
            <a:extLst>
              <a:ext uri="{FF2B5EF4-FFF2-40B4-BE49-F238E27FC236}">
                <a16:creationId xmlns:a16="http://schemas.microsoft.com/office/drawing/2014/main" id="{8AAE802E-6D82-5FFD-AFC3-C612A36FB8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68637" y="4368842"/>
            <a:ext cx="779608" cy="801115"/>
          </a:xfrm>
          <a:prstGeom prst="rect">
            <a:avLst/>
          </a:prstGeom>
        </p:spPr>
      </p:pic>
      <p:pic>
        <p:nvPicPr>
          <p:cNvPr id="41" name="Graphic 75">
            <a:extLst>
              <a:ext uri="{FF2B5EF4-FFF2-40B4-BE49-F238E27FC236}">
                <a16:creationId xmlns:a16="http://schemas.microsoft.com/office/drawing/2014/main" id="{F739557C-7EA7-E149-E150-60061820AF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884738" y="3254210"/>
            <a:ext cx="827998" cy="63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1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58983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C93E6FD-C111-CDCA-1BE7-8E5216B203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0656" y="1171741"/>
            <a:ext cx="5268728" cy="4790531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0090AFB1-FF40-CEBA-01B1-0BA021BF1250}"/>
              </a:ext>
            </a:extLst>
          </p:cNvPr>
          <p:cNvSpPr txBox="1"/>
          <p:nvPr/>
        </p:nvSpPr>
        <p:spPr>
          <a:xfrm>
            <a:off x="338860" y="1842050"/>
            <a:ext cx="3171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1.579 estudiantes de la fase anterior del proyecto,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dirigido a población joven, adulta y mayor excombatiente y de comunidad aledaña en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14 Entidades Territoriales Certificadas (ETC),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por medio de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92 tutores (SAE). 8 Líderes de equipo.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8D12FC38-C977-53FD-9C6B-7EAEF98BE931}"/>
              </a:ext>
            </a:extLst>
          </p:cNvPr>
          <p:cNvSpPr txBox="1"/>
          <p:nvPr/>
        </p:nvSpPr>
        <p:spPr>
          <a:xfrm>
            <a:off x="272554" y="3534544"/>
            <a:ext cx="323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12E9B032-F168-BC63-1D35-037AA1FB924B}"/>
              </a:ext>
            </a:extLst>
          </p:cNvPr>
          <p:cNvSpPr txBox="1"/>
          <p:nvPr/>
        </p:nvSpPr>
        <p:spPr>
          <a:xfrm>
            <a:off x="447501" y="4796261"/>
            <a:ext cx="2887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educativos: 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 Ciclo II, 107 Ciclo III, 526 Ciclo IV, 309 Ciclo V, 583 Ciclo VI)</a:t>
            </a:r>
          </a:p>
        </p:txBody>
      </p:sp>
      <p:sp>
        <p:nvSpPr>
          <p:cNvPr id="10" name="CuadroTexto 15">
            <a:extLst>
              <a:ext uri="{FF2B5EF4-FFF2-40B4-BE49-F238E27FC236}">
                <a16:creationId xmlns:a16="http://schemas.microsoft.com/office/drawing/2014/main" id="{AAAFF8C4-3D02-065A-6189-2FBC4A87D3F7}"/>
              </a:ext>
            </a:extLst>
          </p:cNvPr>
          <p:cNvSpPr txBox="1"/>
          <p:nvPr/>
        </p:nvSpPr>
        <p:spPr>
          <a:xfrm>
            <a:off x="9304332" y="2032078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11" name="CuadroTexto 15">
            <a:extLst>
              <a:ext uri="{FF2B5EF4-FFF2-40B4-BE49-F238E27FC236}">
                <a16:creationId xmlns:a16="http://schemas.microsoft.com/office/drawing/2014/main" id="{39215D1A-8DE5-1559-E62A-70F2FA50C46D}"/>
              </a:ext>
            </a:extLst>
          </p:cNvPr>
          <p:cNvSpPr txBox="1"/>
          <p:nvPr/>
        </p:nvSpPr>
        <p:spPr>
          <a:xfrm>
            <a:off x="9282496" y="2933010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Centros de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interés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pedagógicos, iniciativas 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comunes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74059" y="3811544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24 julio al 10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695894" y="4780045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10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74228" y="5667710"/>
            <a:ext cx="9441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Modelo Educativo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Flexible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“Modelo Etnoeducativo para comunidades negras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del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Pacífico Colombiano”. </a:t>
            </a:r>
          </a:p>
        </p:txBody>
      </p:sp>
    </p:spTree>
    <p:extLst>
      <p:ext uri="{BB962C8B-B14F-4D97-AF65-F5344CB8AC3E}">
        <p14:creationId xmlns:p14="http://schemas.microsoft.com/office/powerpoint/2010/main" val="60318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94128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37341" y="3130927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886083" y="3139984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36793" y="5391855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B684FD2D-2909-1588-68C5-09DC7E318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5043" y="1344000"/>
            <a:ext cx="5625084" cy="420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03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443516" y="1939656"/>
            <a:ext cx="342673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43941" y="2136500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593690" y="3024773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56733" y="5464592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4AC87F6-2DC2-C908-860D-DFFEED431C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596" y="208967"/>
            <a:ext cx="4928520" cy="544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87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6D037FE-7BF5-47BB-9804-1FEAFB329526}"/>
</file>

<file path=customXml/itemProps2.xml><?xml version="1.0" encoding="utf-8"?>
<ds:datastoreItem xmlns:ds="http://schemas.openxmlformats.org/officeDocument/2006/customXml" ds:itemID="{0859E874-4B42-4700-90FD-7242C77F7DF8}"/>
</file>

<file path=customXml/itemProps3.xml><?xml version="1.0" encoding="utf-8"?>
<ds:datastoreItem xmlns:ds="http://schemas.openxmlformats.org/officeDocument/2006/customXml" ds:itemID="{5DC3C1BD-4FB4-4CC8-8F5B-C883BB4495B7}"/>
</file>

<file path=docProps/app.xml><?xml version="1.0" encoding="utf-8"?>
<Properties xmlns="http://schemas.openxmlformats.org/officeDocument/2006/extended-properties" xmlns:vt="http://schemas.openxmlformats.org/officeDocument/2006/docPropsVTypes">
  <TotalTime>1158</TotalTime>
  <Words>1900</Words>
  <Application>Microsoft Office PowerPoint</Application>
  <PresentationFormat>Widescreen</PresentationFormat>
  <Paragraphs>489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Century Schoolbook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Rolando Rodriguez</cp:lastModifiedBy>
  <cp:revision>19</cp:revision>
  <dcterms:created xsi:type="dcterms:W3CDTF">2024-04-12T19:37:36Z</dcterms:created>
  <dcterms:modified xsi:type="dcterms:W3CDTF">2024-07-24T22:28:24Z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